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333" r:id="rId5"/>
    <p:sldId id="318" r:id="rId6"/>
    <p:sldId id="327" r:id="rId7"/>
    <p:sldId id="328" r:id="rId8"/>
    <p:sldId id="305" r:id="rId9"/>
    <p:sldId id="275" r:id="rId10"/>
    <p:sldId id="319" r:id="rId11"/>
    <p:sldId id="306" r:id="rId12"/>
    <p:sldId id="307" r:id="rId13"/>
    <p:sldId id="324" r:id="rId14"/>
    <p:sldId id="334" r:id="rId15"/>
    <p:sldId id="259" r:id="rId16"/>
    <p:sldId id="312" r:id="rId17"/>
    <p:sldId id="315" r:id="rId18"/>
    <p:sldId id="314" r:id="rId19"/>
  </p:sldIdLst>
  <p:sldSz cx="12192000" cy="6858000"/>
  <p:notesSz cx="6858000" cy="9144000"/>
  <p:embeddedFontLst>
    <p:embeddedFont>
      <p:font typeface="Abraham" panose="02000500000000000000" pitchFamily="2" charset="0"/>
      <p:regular r:id="rId21"/>
    </p:embeddedFont>
    <p:embeddedFont>
      <p:font typeface="Abraham Stamp Stamp" panose="02000500000000000000" pitchFamily="2" charset="0"/>
      <p:regular r:id="rId22"/>
    </p:embeddedFont>
    <p:embeddedFont>
      <p:font typeface="Milestone Script" panose="00000500000000000000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italic r:id="rId29"/>
    </p:embeddedFont>
    <p:embeddedFont>
      <p:font typeface="Roboto Medium" panose="02000000000000000000" pitchFamily="2" charset="0"/>
      <p:regular r:id="rId30"/>
      <p:italic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B1DC33-6B2B-009D-3507-155B4E4C02A8}" name="Robin Zimmerman" initials="RZ" userId="408905e56201a8f1" providerId="Windows Live"/>
  <p188:author id="{718CD094-B628-6C2D-BC9C-F20766CEF375}" name="Joshua Henrich" initials="JH" userId="0188e0f3ff20432e" providerId="Windows Live"/>
  <p188:author id="{703AEA98-8058-7404-2506-A849928E25AC}" name="Joshua Henrich" initials="JH" userId="S::joshua@bibletunes.de::8243b91b-2dc5-49d8-8691-68ba8f4abe1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Pfeifer" initials="JP" lastIdx="1" clrIdx="0">
    <p:extLst>
      <p:ext uri="{19B8F6BF-5375-455C-9EA6-DF929625EA0E}">
        <p15:presenceInfo xmlns:p15="http://schemas.microsoft.com/office/powerpoint/2012/main" userId="S::julia.pfeifer_visiomedia.org#ext#@bibletunes.onmicrosoft.com::7a54ebfd-d9c3-4bfc-ae3c-b7f841c65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78C"/>
    <a:srgbClr val="F1F4D0"/>
    <a:srgbClr val="F0D8AC"/>
    <a:srgbClr val="BCA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42" d="100"/>
          <a:sy n="142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BC88A-6E42-414B-B7DF-0F632C3D9CEF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3068-1AEF-47E4-8415-1C9C678926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15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FBFD-CA79-F9B9-B709-C9D57AA41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908598-D606-8964-69A2-E7AB6A041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477771A-D928-65FD-BF81-36E871859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691227-984F-145F-F2AD-A7557359D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9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34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3DFF5-18B5-7049-5C7D-D6A14B65E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83B916D-E05A-BE22-73EF-D25BE86BB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61FDEF-4F1B-C37F-D9A6-75252848A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B2B3B6-707E-A7D3-36AD-16F009796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49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72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06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480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17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84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DC01F-C2A4-075E-0032-71FE54EE3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877A084-8866-57C0-929C-ABD351B0A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AA61096-8BCD-AFF3-F889-BB7D396A9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1F7EF9-3902-D00D-1AD0-3EFB423C8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3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193DA-B9CE-B809-5627-7AE3436F8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7F8F06E-D65A-76BF-8699-A31ADB472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805F1A8-6232-5579-A7E6-1B3AFDB50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85AADE-4A9F-B800-8E4A-008733602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92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>
              <a:latin typeface="Roboto"/>
              <a:ea typeface="Roboto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74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27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23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5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63068-1AEF-47E4-8415-1C9C6789266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59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22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43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0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14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67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04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43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32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77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30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5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F6EEC-94C8-454C-99A1-124AE61CC328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1D7F-A6D5-45F3-AD4F-350700D0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49a3IbKNtw?si=VrJurrPRNbQcZ7E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49a3IbKNtw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eserver.com/ELB.GNB/Hebr%C3%A4er5%2C12-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80A78-FB2C-B793-08A2-32800EC8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A85C673-F7D5-9F21-46E1-1D9624BAC2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D239A4B-4879-9510-4EA9-5CB45AD020E3}"/>
              </a:ext>
            </a:extLst>
          </p:cNvPr>
          <p:cNvSpPr txBox="1"/>
          <p:nvPr/>
        </p:nvSpPr>
        <p:spPr>
          <a:xfrm>
            <a:off x="2721145" y="3331030"/>
            <a:ext cx="674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Willkommen!</a:t>
            </a:r>
            <a:endParaRPr lang="de-DE" sz="54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33C6E4-DD6E-2D1E-CA2F-CDB73FCE49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326605"/>
            <a:ext cx="4749800" cy="25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6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5680">
            <a:off x="-630877" y="999137"/>
            <a:ext cx="15777872" cy="75144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43BB796-23A7-433B-85F4-2BA04D8E7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72" y="182880"/>
            <a:ext cx="5080034" cy="7196714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7E87DE1E-4439-4801-9D36-FE2930777B77}"/>
              </a:ext>
            </a:extLst>
          </p:cNvPr>
          <p:cNvSpPr txBox="1"/>
          <p:nvPr/>
        </p:nvSpPr>
        <p:spPr>
          <a:xfrm>
            <a:off x="1731470" y="427904"/>
            <a:ext cx="56460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chemeClr val="bg2">
                    <a:lumMod val="50000"/>
                  </a:schemeClr>
                </a:solidFill>
                <a:latin typeface="Abraham Stamp Stamp" panose="02000500000000000000" pitchFamily="2" charset="0"/>
              </a:rPr>
              <a:t>Schwerpunkt setzen</a:t>
            </a:r>
            <a:endParaRPr lang="de-DE" sz="4800" dirty="0">
              <a:solidFill>
                <a:srgbClr val="D7B789"/>
              </a:solidFill>
              <a:latin typeface="Abraham Stamp Stamp" panose="02000500000000000000" pitchFamily="2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A0FBE2A-A81D-44B9-99B4-C285C8826B50}"/>
              </a:ext>
            </a:extLst>
          </p:cNvPr>
          <p:cNvSpPr txBox="1"/>
          <p:nvPr/>
        </p:nvSpPr>
        <p:spPr>
          <a:xfrm>
            <a:off x="1731470" y="1412528"/>
            <a:ext cx="535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D1B18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Vorgefertigte Elemente: Die „Gänge“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DFB0A7-8AEE-D8F4-AE23-47826D57CAF0}"/>
              </a:ext>
            </a:extLst>
          </p:cNvPr>
          <p:cNvSpPr txBox="1"/>
          <p:nvPr/>
        </p:nvSpPr>
        <p:spPr>
          <a:xfrm>
            <a:off x="1731470" y="2958076"/>
            <a:ext cx="5148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000" dirty="0">
                <a:solidFill>
                  <a:srgbClr val="BCA98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de-DE" sz="2000" dirty="0">
                <a:solidFill>
                  <a:srgbClr val="D4B78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Hinter jedem Gang verbirgt sich </a:t>
            </a:r>
            <a:br>
              <a:rPr lang="de-DE" sz="2000" dirty="0">
                <a:solidFill>
                  <a:srgbClr val="D4B78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de-DE" sz="2000" dirty="0">
                <a:solidFill>
                  <a:srgbClr val="D4B78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ein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Impuls für eure Zeit </a:t>
            </a:r>
            <a:r>
              <a:rPr lang="de-DE" sz="2000" dirty="0">
                <a:solidFill>
                  <a:srgbClr val="BCA98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als Kleingruppe.</a:t>
            </a:r>
          </a:p>
          <a:p>
            <a:endParaRPr lang="de-DE" sz="2000" dirty="0">
              <a:solidFill>
                <a:srgbClr val="BCA98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Übrigens:</a:t>
            </a:r>
            <a:r>
              <a:rPr lang="de-DE" sz="2000" dirty="0">
                <a:solidFill>
                  <a:srgbClr val="BCA98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de-DE" sz="2000" dirty="0">
                <a:solidFill>
                  <a:srgbClr val="D4B78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Ganz unten wird dir immer die geschätzte Dauer eines Menüs angezeigt.  </a:t>
            </a:r>
          </a:p>
          <a:p>
            <a:endParaRPr lang="de-DE" sz="2000" dirty="0">
              <a:solidFill>
                <a:srgbClr val="BCA98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de-DE" sz="2000" dirty="0">
              <a:solidFill>
                <a:srgbClr val="BCA98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de-DE" sz="2000" dirty="0">
              <a:solidFill>
                <a:srgbClr val="BCA985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50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EE412-33A6-D4F3-C199-B7F83B2A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>
            <a:extLst>
              <a:ext uri="{FF2B5EF4-FFF2-40B4-BE49-F238E27FC236}">
                <a16:creationId xmlns:a16="http://schemas.microsoft.com/office/drawing/2014/main" id="{B9439273-19AC-DD4C-8F49-109CF2CE73FE}"/>
              </a:ext>
            </a:extLst>
          </p:cNvPr>
          <p:cNvSpPr txBox="1"/>
          <p:nvPr/>
        </p:nvSpPr>
        <p:spPr>
          <a:xfrm>
            <a:off x="1983134" y="431481"/>
            <a:ext cx="3324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chemeClr val="bg2">
                    <a:lumMod val="50000"/>
                  </a:schemeClr>
                </a:solidFill>
                <a:latin typeface="Abraham Stamp Stamp" panose="02000500000000000000" pitchFamily="2" charset="0"/>
              </a:rPr>
              <a:t>Sieh selbst!</a:t>
            </a:r>
            <a:endParaRPr lang="de-DE" sz="4800" dirty="0">
              <a:solidFill>
                <a:srgbClr val="D7B789"/>
              </a:solidFill>
              <a:latin typeface="Abraham Stamp Stamp" panose="02000500000000000000" pitchFamily="2" charset="0"/>
            </a:endParaRPr>
          </a:p>
        </p:txBody>
      </p:sp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9A604573-2F56-9AA8-8A3A-2670091679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220" y="2254329"/>
            <a:ext cx="4867433" cy="2823266"/>
          </a:xfrm>
          <a:prstGeom prst="rect">
            <a:avLst/>
          </a:prstGeom>
        </p:spPr>
      </p:pic>
      <p:pic>
        <p:nvPicPr>
          <p:cNvPr id="9" name="Grafik 8" descr="Ein Bild, das Wurm enthält.&#10;&#10;KI-generierte Inhalte können fehlerhaft sein.">
            <a:extLst>
              <a:ext uri="{FF2B5EF4-FFF2-40B4-BE49-F238E27FC236}">
                <a16:creationId xmlns:a16="http://schemas.microsoft.com/office/drawing/2014/main" id="{426FE2ED-B500-5361-0573-488CCAC5FB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13750">
            <a:off x="5339835" y="1017231"/>
            <a:ext cx="1205348" cy="120534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6113489-05B1-D8A3-1817-DC676EC13B7C}"/>
              </a:ext>
            </a:extLst>
          </p:cNvPr>
          <p:cNvSpPr txBox="1"/>
          <p:nvPr/>
        </p:nvSpPr>
        <p:spPr>
          <a:xfrm>
            <a:off x="5044888" y="4946790"/>
            <a:ext cx="29695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hlinkClick r:id="rId6"/>
              </a:rPr>
              <a:t>https://www.youtube.com/watch?v=i49a3IbKNtw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0698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61E7B46-41F8-C949-AD0B-29B7FCA50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743" y="-100000"/>
            <a:ext cx="12331486" cy="705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CAAAEC6-EAA6-D2A6-2C0D-F2311BDA8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3666"/>
            <a:ext cx="12192000" cy="492340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AA8FCB1-ACAC-4C3D-8146-440275DA41C2}"/>
              </a:ext>
            </a:extLst>
          </p:cNvPr>
          <p:cNvSpPr txBox="1"/>
          <p:nvPr/>
        </p:nvSpPr>
        <p:spPr>
          <a:xfrm>
            <a:off x="3079750" y="416126"/>
            <a:ext cx="603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solidFill>
                  <a:srgbClr val="D4B78C"/>
                </a:solidFill>
                <a:latin typeface="Abraham Stamp Stamp" panose="02000500000000000000" pitchFamily="2" charset="0"/>
              </a:rPr>
              <a:t>Kleiner</a:t>
            </a:r>
            <a:r>
              <a:rPr lang="de-DE" sz="8000" dirty="0">
                <a:solidFill>
                  <a:schemeClr val="bg1"/>
                </a:solidFill>
                <a:latin typeface="Abraham Stamp Stamp" panose="02000500000000000000" pitchFamily="2" charset="0"/>
              </a:rPr>
              <a:t> Ausblick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CF7CEF1-3853-0EEB-05D4-91FE5C3E42D3}"/>
              </a:ext>
            </a:extLst>
          </p:cNvPr>
          <p:cNvGrpSpPr/>
          <p:nvPr/>
        </p:nvGrpSpPr>
        <p:grpSpPr>
          <a:xfrm>
            <a:off x="0" y="3261491"/>
            <a:ext cx="6614097" cy="2130040"/>
            <a:chOff x="152084" y="2782801"/>
            <a:chExt cx="6614097" cy="213004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6756254-87CB-334D-F26C-53B423AB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2084" y="2782801"/>
              <a:ext cx="6614097" cy="21300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FFFB944-AAC2-40DE-84E5-0844F0C57663}"/>
                </a:ext>
              </a:extLst>
            </p:cNvPr>
            <p:cNvSpPr txBox="1"/>
            <p:nvPr/>
          </p:nvSpPr>
          <p:spPr>
            <a:xfrm>
              <a:off x="1162603" y="3504979"/>
              <a:ext cx="42257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Wir arbeiten fleißig daran, </a:t>
              </a:r>
              <a:br>
                <a:rPr lang="de-DE" sz="2000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de-DE" sz="2000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die App </a:t>
              </a:r>
              <a:r>
                <a:rPr lang="de-DE" sz="2000" b="1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ständig zu verbessern.</a:t>
              </a:r>
            </a:p>
            <a:p>
              <a:pPr algn="ctr"/>
              <a:endParaRPr lang="de-DE" sz="2000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endParaRPr lang="de-DE" sz="2000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E570719-C44E-BA01-4551-9619F9C985D6}"/>
                </a:ext>
              </a:extLst>
            </p:cNvPr>
            <p:cNvGrpSpPr/>
            <p:nvPr/>
          </p:nvGrpSpPr>
          <p:grpSpPr>
            <a:xfrm>
              <a:off x="686908" y="3056141"/>
              <a:ext cx="945622" cy="976092"/>
              <a:chOff x="180187" y="5053026"/>
              <a:chExt cx="945622" cy="976092"/>
            </a:xfrm>
          </p:grpSpPr>
          <p:pic>
            <p:nvPicPr>
              <p:cNvPr id="20" name="Grafik 19" descr="Marke Häkchen mit einfarbiger Füllung">
                <a:extLst>
                  <a:ext uri="{FF2B5EF4-FFF2-40B4-BE49-F238E27FC236}">
                    <a16:creationId xmlns:a16="http://schemas.microsoft.com/office/drawing/2014/main" id="{5DD7E216-4B1E-BB33-B36E-5ED485F7E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0187" y="505302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3219D9EF-0512-1892-9BDB-FC19769B6407}"/>
                  </a:ext>
                </a:extLst>
              </p:cNvPr>
              <p:cNvSpPr/>
              <p:nvPr/>
            </p:nvSpPr>
            <p:spPr>
              <a:xfrm rot="19282856">
                <a:off x="198486" y="5068167"/>
                <a:ext cx="927323" cy="9609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5400" dirty="0">
                    <a:ln w="0">
                      <a:solidFill>
                        <a:srgbClr val="D7B789"/>
                      </a:solidFill>
                    </a:ln>
                    <a:solidFill>
                      <a:srgbClr val="D4B78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FeedYourself verspricht:</a:t>
                </a:r>
              </a:p>
            </p:txBody>
          </p:sp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8629AD3C-A435-5C48-AF9C-E25243562AF8}"/>
              </a:ext>
            </a:extLst>
          </p:cNvPr>
          <p:cNvSpPr txBox="1"/>
          <p:nvPr/>
        </p:nvSpPr>
        <p:spPr>
          <a:xfrm>
            <a:off x="5864012" y="2486946"/>
            <a:ext cx="6040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Immer wieder </a:t>
            </a:r>
            <a:r>
              <a:rPr lang="de-DE" sz="24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neue Bücher und Themen.</a:t>
            </a:r>
          </a:p>
          <a:p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Neue </a:t>
            </a:r>
            <a:r>
              <a:rPr lang="de-DE" sz="24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didaktische Methoden </a:t>
            </a:r>
            <a:b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(z.B. Interaktion zwischen den Handys).</a:t>
            </a:r>
            <a:b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 Möglichkeit </a:t>
            </a:r>
            <a:r>
              <a:rPr lang="de-DE" sz="24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eigenen Content einzustellen.</a:t>
            </a:r>
          </a:p>
          <a:p>
            <a:endParaRPr lang="de-DE" sz="2400" b="1" dirty="0">
              <a:solidFill>
                <a:srgbClr val="D4B78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9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61E7B46-41F8-C949-AD0B-29B7FCA50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743" y="-100000"/>
            <a:ext cx="12331486" cy="705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449A89-02BB-8D8A-89DE-709D42C309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3666"/>
            <a:ext cx="12192000" cy="492340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AA8FCB1-ACAC-4C3D-8146-440275DA41C2}"/>
              </a:ext>
            </a:extLst>
          </p:cNvPr>
          <p:cNvSpPr txBox="1"/>
          <p:nvPr/>
        </p:nvSpPr>
        <p:spPr>
          <a:xfrm>
            <a:off x="3079750" y="416126"/>
            <a:ext cx="603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solidFill>
                  <a:srgbClr val="D4B78C"/>
                </a:solidFill>
                <a:latin typeface="Abraham Stamp Stamp" panose="02000500000000000000" pitchFamily="2" charset="0"/>
              </a:rPr>
              <a:t>Wer</a:t>
            </a:r>
            <a:r>
              <a:rPr lang="de-DE" sz="8000" dirty="0">
                <a:solidFill>
                  <a:schemeClr val="bg1"/>
                </a:solidFill>
                <a:latin typeface="Abraham Stamp Stamp" panose="02000500000000000000" pitchFamily="2" charset="0"/>
              </a:rPr>
              <a:t> zahlt‘s?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2B7AA47-90DC-2A95-BAB5-8E6F08D41116}"/>
              </a:ext>
            </a:extLst>
          </p:cNvPr>
          <p:cNvGrpSpPr/>
          <p:nvPr/>
        </p:nvGrpSpPr>
        <p:grpSpPr>
          <a:xfrm>
            <a:off x="383749" y="2139353"/>
            <a:ext cx="12372644" cy="4415779"/>
            <a:chOff x="376874" y="2373109"/>
            <a:chExt cx="12372644" cy="441577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3E9A07B-A5C9-FADC-F224-5F4289AF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6874" y="2373109"/>
              <a:ext cx="12372644" cy="4415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AF857B8-BCC0-827A-5884-460F5FE072A7}"/>
                </a:ext>
              </a:extLst>
            </p:cNvPr>
            <p:cNvSpPr/>
            <p:nvPr/>
          </p:nvSpPr>
          <p:spPr>
            <a:xfrm>
              <a:off x="2538786" y="3823623"/>
              <a:ext cx="71144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3200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Es gibt keine versteckten Kosten – </a:t>
              </a:r>
              <a:br>
                <a:rPr lang="de-DE" sz="3200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de-DE" sz="3200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die App bleibt gratis! Unterstützt uns </a:t>
              </a:r>
              <a:r>
                <a:rPr lang="de-DE" sz="3200" b="1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freiwillig mit einer Spende.</a:t>
              </a:r>
              <a:endParaRPr lang="de-DE" sz="3200" b="1" dirty="0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289AE22-EDFA-149A-D9B7-6D885E8EFACC}"/>
                </a:ext>
              </a:extLst>
            </p:cNvPr>
            <p:cNvGrpSpPr/>
            <p:nvPr/>
          </p:nvGrpSpPr>
          <p:grpSpPr>
            <a:xfrm>
              <a:off x="1351985" y="2945667"/>
              <a:ext cx="1807932" cy="1866188"/>
              <a:chOff x="180187" y="5053026"/>
              <a:chExt cx="945622" cy="976092"/>
            </a:xfrm>
          </p:grpSpPr>
          <p:pic>
            <p:nvPicPr>
              <p:cNvPr id="13" name="Grafik 12" descr="Marke Häkchen mit einfarbiger Füllung">
                <a:extLst>
                  <a:ext uri="{FF2B5EF4-FFF2-40B4-BE49-F238E27FC236}">
                    <a16:creationId xmlns:a16="http://schemas.microsoft.com/office/drawing/2014/main" id="{7F55AA53-13B2-55A5-6901-61BA4E727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0187" y="505302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A692A1EE-1CE8-8B4F-1A51-6F0D20D59D04}"/>
                  </a:ext>
                </a:extLst>
              </p:cNvPr>
              <p:cNvSpPr/>
              <p:nvPr/>
            </p:nvSpPr>
            <p:spPr>
              <a:xfrm rot="19282856">
                <a:off x="198486" y="5068167"/>
                <a:ext cx="927323" cy="9609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5400" dirty="0">
                    <a:ln w="0">
                      <a:solidFill>
                        <a:srgbClr val="D7B789"/>
                      </a:solidFill>
                    </a:ln>
                    <a:solidFill>
                      <a:srgbClr val="D4B78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FeedYourself verspricht: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548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7818" y="-704388"/>
            <a:ext cx="14696492" cy="826677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2246" y="-2004515"/>
            <a:ext cx="14696492" cy="64733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164D6B-7D50-B44A-BB0A-B6E1119E1F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5724" y="2133479"/>
            <a:ext cx="2157723" cy="41622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25FBD78-7C10-4A1B-B196-2C6F2E573F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" y="325919"/>
            <a:ext cx="3955994" cy="612459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49C493D-662D-44C6-B460-8A1288FBB192}"/>
              </a:ext>
            </a:extLst>
          </p:cNvPr>
          <p:cNvSpPr txBox="1"/>
          <p:nvPr/>
        </p:nvSpPr>
        <p:spPr>
          <a:xfrm>
            <a:off x="3984546" y="462119"/>
            <a:ext cx="5803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rgbClr val="D7B789"/>
                </a:solidFill>
                <a:latin typeface="Abraham Stamp Stamp" panose="02000500000000000000" pitchFamily="2" charset="0"/>
              </a:rPr>
              <a:t>Appetit</a:t>
            </a:r>
            <a:r>
              <a:rPr lang="de-DE" sz="7200" dirty="0">
                <a:solidFill>
                  <a:schemeClr val="bg1">
                    <a:lumMod val="50000"/>
                  </a:schemeClr>
                </a:solidFill>
                <a:latin typeface="Abraham Stamp Stamp" panose="02000500000000000000" pitchFamily="2" charset="0"/>
              </a:rPr>
              <a:t> bekommen?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3CF50A-1D1C-4FDD-B176-68F2BF857B24}"/>
              </a:ext>
            </a:extLst>
          </p:cNvPr>
          <p:cNvSpPr txBox="1"/>
          <p:nvPr/>
        </p:nvSpPr>
        <p:spPr>
          <a:xfrm>
            <a:off x="3981376" y="1431615"/>
            <a:ext cx="485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D7B78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Mach gleich die nächsten Schritte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32A90A3-CDEA-4202-38F0-C5EE4797D1D9}"/>
              </a:ext>
            </a:extLst>
          </p:cNvPr>
          <p:cNvSpPr txBox="1"/>
          <p:nvPr/>
        </p:nvSpPr>
        <p:spPr>
          <a:xfrm>
            <a:off x="3865927" y="2610229"/>
            <a:ext cx="59218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Lege dir jetzt </a:t>
            </a:r>
            <a:r>
              <a:rPr lang="de-DE" sz="24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 Profil </a:t>
            </a: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an, um alle Features und Bücher nutzen zu können.</a:t>
            </a:r>
            <a:endParaRPr lang="de-DE" sz="2400" b="1" dirty="0">
              <a:solidFill>
                <a:srgbClr val="D4B78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Schreibe deiner Kleingruppe und </a:t>
            </a:r>
            <a:r>
              <a:rPr lang="de-DE" sz="24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probier‘s einfach aus</a:t>
            </a: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 </a:t>
            </a:r>
            <a:b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Folge uns auf </a:t>
            </a:r>
            <a:r>
              <a:rPr lang="de-DE" sz="2400" b="1" dirty="0" err="1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</a:t>
            </a:r>
            <a:r>
              <a:rPr lang="de-DE" sz="24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Media </a:t>
            </a: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 abonniere den </a:t>
            </a:r>
            <a:r>
              <a:rPr lang="de-DE" sz="24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Newsletter </a:t>
            </a:r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für mehr Infos.</a:t>
            </a:r>
            <a:b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de-DE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5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77725" cy="6858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976"/>
            <a:ext cx="12277724" cy="700729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169823" y="2392640"/>
            <a:ext cx="5852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solidFill>
                  <a:srgbClr val="D4B78C"/>
                </a:solidFill>
                <a:latin typeface="Abraham Stamp Stamp" panose="02000500000000000000" pitchFamily="2" charset="0"/>
              </a:rPr>
              <a:t>Gottes </a:t>
            </a:r>
            <a:r>
              <a:rPr lang="de-DE" sz="8000" dirty="0">
                <a:solidFill>
                  <a:schemeClr val="bg1"/>
                </a:solidFill>
                <a:latin typeface="Abraham Stamp Stamp" panose="02000500000000000000" pitchFamily="2" charset="0"/>
              </a:rPr>
              <a:t>Segen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721144" y="3607476"/>
            <a:ext cx="674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...und lasst es euch </a:t>
            </a:r>
            <a:r>
              <a:rPr lang="de-DE" sz="2400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schmecken</a:t>
            </a:r>
            <a:endParaRPr lang="de-DE" sz="2400" dirty="0">
              <a:solidFill>
                <a:srgbClr val="D4B7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3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77725" cy="6858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63240" y="1178366"/>
            <a:ext cx="74655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solidFill>
                  <a:srgbClr val="D4B78C"/>
                </a:solidFill>
                <a:latin typeface="Abraham Stamp Stamp" panose="02000500000000000000" pitchFamily="2" charset="0"/>
              </a:rPr>
              <a:t>Unsere </a:t>
            </a:r>
            <a:r>
              <a:rPr lang="de-DE" sz="11500" dirty="0">
                <a:solidFill>
                  <a:schemeClr val="bg1"/>
                </a:solidFill>
                <a:latin typeface="Milestone Script" pitchFamily="2" charset="77"/>
              </a:rPr>
              <a:t>M</a:t>
            </a:r>
            <a:r>
              <a:rPr lang="de-DE" sz="11500" dirty="0" err="1">
                <a:solidFill>
                  <a:schemeClr val="bg1"/>
                </a:solidFill>
                <a:latin typeface="Milestone Script" pitchFamily="2" charset="77"/>
              </a:rPr>
              <a:t>ission</a:t>
            </a:r>
            <a:endParaRPr lang="de-DE" sz="8000" dirty="0">
              <a:solidFill>
                <a:schemeClr val="bg1"/>
              </a:solidFill>
              <a:latin typeface="Milestone Script" pitchFamily="2" charset="77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21145" y="2806606"/>
            <a:ext cx="674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Wir etablieren die Bibel im Alltag der Menschen!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1B2ED6-7FB6-2501-A2F7-664D90E4BA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968" y="196731"/>
            <a:ext cx="1466064" cy="78490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CAF8FB-948C-CC30-28EB-5E406C991840}"/>
              </a:ext>
            </a:extLst>
          </p:cNvPr>
          <p:cNvSpPr txBox="1"/>
          <p:nvPr/>
        </p:nvSpPr>
        <p:spPr>
          <a:xfrm>
            <a:off x="3260599" y="3219832"/>
            <a:ext cx="58523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solidFill>
                  <a:srgbClr val="D4B78C"/>
                </a:solidFill>
                <a:latin typeface="Abraham Stamp Stamp" panose="02000500000000000000" pitchFamily="2" charset="0"/>
              </a:rPr>
              <a:t>Unsere </a:t>
            </a:r>
            <a:r>
              <a:rPr lang="de-DE" sz="11500" dirty="0">
                <a:solidFill>
                  <a:schemeClr val="bg1"/>
                </a:solidFill>
                <a:latin typeface="Milestone Script" pitchFamily="2" charset="77"/>
              </a:rPr>
              <a:t>Vision</a:t>
            </a:r>
            <a:endParaRPr lang="de-DE" sz="8000" dirty="0">
              <a:solidFill>
                <a:schemeClr val="bg1"/>
              </a:solidFill>
              <a:latin typeface="Milestone Script" pitchFamily="2" charset="77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6DE2E4-9E55-3001-105A-9577C755C2C7}"/>
              </a:ext>
            </a:extLst>
          </p:cNvPr>
          <p:cNvSpPr txBox="1"/>
          <p:nvPr/>
        </p:nvSpPr>
        <p:spPr>
          <a:xfrm>
            <a:off x="2363240" y="4810175"/>
            <a:ext cx="764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Wir träumen davon, dass Menschen Gottes Wort genießen und sich regelmäßig davon ernähren.</a:t>
            </a:r>
          </a:p>
        </p:txBody>
      </p:sp>
    </p:spTree>
    <p:extLst>
      <p:ext uri="{BB962C8B-B14F-4D97-AF65-F5344CB8AC3E}">
        <p14:creationId xmlns:p14="http://schemas.microsoft.com/office/powerpoint/2010/main" val="60573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C5F55-D48A-C437-0D41-5261487D1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1F68A2-9174-EAD1-EBAB-479BC9DCA5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77725" cy="685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8C77714-8DEC-5B63-2E0D-D702F8B48D42}"/>
              </a:ext>
            </a:extLst>
          </p:cNvPr>
          <p:cNvSpPr txBox="1"/>
          <p:nvPr/>
        </p:nvSpPr>
        <p:spPr>
          <a:xfrm>
            <a:off x="2421130" y="5553"/>
            <a:ext cx="7349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D4B78C"/>
                </a:solidFill>
                <a:latin typeface="Abraham Stamp Stamp" panose="02000500000000000000" pitchFamily="2" charset="0"/>
              </a:rPr>
              <a:t>Unsere </a:t>
            </a:r>
            <a:r>
              <a:rPr lang="de-DE" sz="8000" dirty="0">
                <a:solidFill>
                  <a:schemeClr val="bg1"/>
                </a:solidFill>
                <a:latin typeface="Milestone Script" pitchFamily="2" charset="77"/>
              </a:rPr>
              <a:t>M</a:t>
            </a:r>
            <a:r>
              <a:rPr lang="de-DE" sz="8000" dirty="0" err="1">
                <a:solidFill>
                  <a:schemeClr val="bg1"/>
                </a:solidFill>
                <a:latin typeface="Milestone Script" pitchFamily="2" charset="77"/>
              </a:rPr>
              <a:t>ission</a:t>
            </a:r>
            <a:endParaRPr lang="de-DE" sz="6000" dirty="0">
              <a:solidFill>
                <a:schemeClr val="bg1"/>
              </a:solidFill>
              <a:latin typeface="Milestone Script" pitchFamily="2" charset="77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56ECA9-141C-E88C-9076-838180DE16EF}"/>
              </a:ext>
            </a:extLst>
          </p:cNvPr>
          <p:cNvSpPr txBox="1"/>
          <p:nvPr/>
        </p:nvSpPr>
        <p:spPr>
          <a:xfrm>
            <a:off x="2764006" y="1202386"/>
            <a:ext cx="674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Wir etablieren die Bibel im Alltag der Menschen!</a:t>
            </a:r>
            <a:endParaRPr lang="de-DE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EB18B04-A997-9336-F4D2-AB6935ECA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65166"/>
              </p:ext>
            </p:extLst>
          </p:nvPr>
        </p:nvGraphicFramePr>
        <p:xfrm>
          <a:off x="1540995" y="2241854"/>
          <a:ext cx="9110009" cy="3413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6927">
                  <a:extLst>
                    <a:ext uri="{9D8B030D-6E8A-4147-A177-3AD203B41FA5}">
                      <a16:colId xmlns:a16="http://schemas.microsoft.com/office/drawing/2014/main" val="321342802"/>
                    </a:ext>
                  </a:extLst>
                </a:gridCol>
                <a:gridCol w="7853082">
                  <a:extLst>
                    <a:ext uri="{9D8B030D-6E8A-4147-A177-3AD203B41FA5}">
                      <a16:colId xmlns:a16="http://schemas.microsoft.com/office/drawing/2014/main" val="3278908590"/>
                    </a:ext>
                  </a:extLst>
                </a:gridCol>
              </a:tblGrid>
              <a:tr h="23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Etablieren:</a:t>
                      </a:r>
                      <a:endParaRPr lang="de-DE" sz="1600" u="sng" dirty="0"/>
                    </a:p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Durch innovative und vielfältige Zugänge üben Menschen, ein die Bibel zur Gewohnheit zu machen 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4"/>
                        </a:rPr>
                        <a:t>Hebr. 5, 12-14</a:t>
                      </a:r>
                      <a:r>
                        <a:rPr lang="de-DE" sz="105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528909"/>
                  </a:ext>
                </a:extLst>
              </a:tr>
              <a:tr h="1235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Bibel: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</a:p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Gottes Wort ist nicht ohne Bibelwort zu haben. Deshalb kommt der Bibel im Leben eines Christenmenschen eine hervor-ragende Bedeutung zu. Einerseits stellt uns der Bibeltext ganzheitlich in Frage und gibt uns existentielle Antworten auf alltägliche Sinn- und Lebensfragen. Andererseits tragen aber auch wir unsere Perspektiven und Fragen an den Bibeltext heran. Wir begegnen der Bibel nicht voraussetzungslos.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Für Weiteres frag gerne unseren Theologischen Kompass an.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i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09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Alltag: </a:t>
                      </a:r>
                      <a:endParaRPr lang="de-DE" sz="160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Mit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FeedYourself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lernen Menschen den Bibeltext in untersch. Lebensbereichen, ob Kleingruppe, Familie, Arbeit, Schule, […] anzuwenden, und aus Gottes transformativer Kraft zu leben.</a:t>
                      </a:r>
                      <a:endParaRPr lang="de-DE" sz="1600" i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10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6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FE9DF-F31E-21DB-5591-DCE9C9A0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0808191-AF1F-05CB-F4D7-0E09B26DFE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77725" cy="717232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8596729-7AC8-0978-2D99-A6DE089DAB65}"/>
              </a:ext>
            </a:extLst>
          </p:cNvPr>
          <p:cNvSpPr txBox="1"/>
          <p:nvPr/>
        </p:nvSpPr>
        <p:spPr>
          <a:xfrm>
            <a:off x="3212685" y="3020"/>
            <a:ext cx="5852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D4B78C"/>
                </a:solidFill>
                <a:latin typeface="Abraham Stamp Stamp" panose="02000500000000000000" pitchFamily="2" charset="0"/>
              </a:rPr>
              <a:t>Unsere </a:t>
            </a:r>
            <a:r>
              <a:rPr lang="de-DE" sz="8000" dirty="0">
                <a:solidFill>
                  <a:schemeClr val="bg1"/>
                </a:solidFill>
                <a:latin typeface="Milestone Script" pitchFamily="2" charset="77"/>
              </a:rPr>
              <a:t>Vision</a:t>
            </a:r>
            <a:endParaRPr lang="de-DE" sz="6000" dirty="0">
              <a:solidFill>
                <a:schemeClr val="bg1"/>
              </a:solidFill>
              <a:latin typeface="Milestone Script" pitchFamily="2" charset="77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40DD0F-0D92-2835-2B8F-86A874C06FFE}"/>
              </a:ext>
            </a:extLst>
          </p:cNvPr>
          <p:cNvSpPr txBox="1"/>
          <p:nvPr/>
        </p:nvSpPr>
        <p:spPr>
          <a:xfrm>
            <a:off x="2315325" y="1326459"/>
            <a:ext cx="764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Wir träumen davon, dass Menschen Gottes Wort genießen und sich regelmäßig davon ernähren.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B303804-67F0-D1B2-3AAB-D847B37B9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59959"/>
              </p:ext>
            </p:extLst>
          </p:nvPr>
        </p:nvGraphicFramePr>
        <p:xfrm>
          <a:off x="1678641" y="2649898"/>
          <a:ext cx="8834718" cy="3444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8152">
                  <a:extLst>
                    <a:ext uri="{9D8B030D-6E8A-4147-A177-3AD203B41FA5}">
                      <a16:colId xmlns:a16="http://schemas.microsoft.com/office/drawing/2014/main" val="2401139502"/>
                    </a:ext>
                  </a:extLst>
                </a:gridCol>
                <a:gridCol w="7476566">
                  <a:extLst>
                    <a:ext uri="{9D8B030D-6E8A-4147-A177-3AD203B41FA5}">
                      <a16:colId xmlns:a16="http://schemas.microsoft.com/office/drawing/2014/main" val="2093771126"/>
                    </a:ext>
                  </a:extLst>
                </a:gridCol>
              </a:tblGrid>
              <a:tr h="23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Gottes Wort: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Gott spricht auf vielfältige Art und Weise (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Hebr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1,1). Jesus Christus ist Gottes Wortführer. Er ist Gottes Wort in Person. Dieser Jesus spricht wiederum durch das Bibelwort zu uns (Christen-)Menschen, damals und heute (Offb 19,3 und 1.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Thess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2,13). Deshalb wird die gesamte biblische Überlieferung, sowohl das Alte als auch das Neue Testament, als sakraler Grundtext der christlichen Kirche verstanden.</a:t>
                      </a:r>
                    </a:p>
                    <a:p>
                      <a:pPr algn="just"/>
                      <a:endParaRPr lang="de-DE" sz="16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631186"/>
                  </a:ext>
                </a:extLst>
              </a:tr>
              <a:tr h="703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Genießen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 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Menschen erleben den persönlichen Zuspruch der Bibel. Die Schrift ist tiefer als lang. Ignatius: „Nicht Vielwissen sättigt die Seele, sondern das Verkosten der Dinge von innen.“</a:t>
                      </a:r>
                    </a:p>
                    <a:p>
                      <a:pPr algn="just"/>
                      <a:endParaRPr lang="de-DE" sz="16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26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Regelmäßig ernähren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 </a:t>
                      </a:r>
                      <a:endParaRPr lang="de-DE" sz="160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Menschen lernen leidenschaftlich die Bibel zu lesen, um in ihrer Mündigkeit zu wachsen. (</a:t>
                      </a:r>
                      <a:r>
                        <a:rPr lang="de-DE" sz="16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sym typeface="Wingdings" panose="05000000000000000000" pitchFamily="2" charset="2"/>
                        </a:rPr>
                        <a:t> Kompass geht weiter auf Mündigkeit ein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sym typeface="Wingdings" panose="05000000000000000000" pitchFamily="2" charset="2"/>
                        </a:rPr>
                        <a:t>)</a:t>
                      </a:r>
                      <a:endParaRPr lang="de-DE" sz="1600" i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34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3075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98"/>
            <a:ext cx="12191999" cy="68627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938">
            <a:off x="-201440" y="1691921"/>
            <a:ext cx="12594877" cy="680974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587512" y="932366"/>
            <a:ext cx="6973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200" dirty="0">
                <a:solidFill>
                  <a:srgbClr val="D4B78C"/>
                </a:solidFill>
                <a:latin typeface="Abraham Stamp Stamp" panose="02000500000000000000" pitchFamily="2" charset="0"/>
              </a:rPr>
              <a:t>Unsere </a:t>
            </a:r>
            <a:r>
              <a:rPr lang="de-DE" sz="7200" dirty="0">
                <a:solidFill>
                  <a:schemeClr val="bg1"/>
                </a:solidFill>
                <a:latin typeface="Abraham Stamp Stamp" panose="02000500000000000000" pitchFamily="2" charset="0"/>
              </a:rPr>
              <a:t>Umsetzung: </a:t>
            </a:r>
            <a:br>
              <a:rPr lang="de-DE" sz="7200" dirty="0">
                <a:solidFill>
                  <a:srgbClr val="D4B78C"/>
                </a:solidFill>
                <a:latin typeface="Abraham Stamp Stamp" panose="02000500000000000000" pitchFamily="2" charset="0"/>
              </a:rPr>
            </a:br>
            <a:r>
              <a:rPr lang="de-DE" sz="7200" dirty="0">
                <a:solidFill>
                  <a:srgbClr val="D4B78C"/>
                </a:solidFill>
                <a:latin typeface="Abraham Stamp Stamp" panose="02000500000000000000" pitchFamily="2" charset="0"/>
              </a:rPr>
              <a:t>die </a:t>
            </a:r>
            <a:r>
              <a:rPr lang="de-DE" sz="7200" dirty="0">
                <a:solidFill>
                  <a:schemeClr val="bg1"/>
                </a:solidFill>
                <a:latin typeface="Abraham Stamp Stamp" panose="02000500000000000000" pitchFamily="2" charset="0"/>
              </a:rPr>
              <a:t>Kleingruppenapp!</a:t>
            </a:r>
            <a:endParaRPr lang="de-DE" sz="7200" dirty="0">
              <a:solidFill>
                <a:srgbClr val="D4B78C"/>
              </a:solidFill>
              <a:latin typeface="Abraham Stamp Stamp" panose="02000500000000000000" pitchFamily="2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8774" y="3379657"/>
            <a:ext cx="7301753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b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rPr>
              <a:t>Die FeedYourself App hat schon </a:t>
            </a:r>
            <a:r>
              <a:rPr lang="de-DE" sz="2000" b="1" dirty="0">
                <a:solidFill>
                  <a:srgbClr val="D4B78C"/>
                </a:solidFill>
                <a:latin typeface="Roboto"/>
                <a:ea typeface="Roboto"/>
              </a:rPr>
              <a:t>viele Kleingruppen und Hauskreise positiv verändert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rPr>
              <a:t>. Sie leitet euch als Kleingruppe durch ein lebendiges Treffen miteinander, mit Gott und der Bibel – und zwar ohne Vorbereitung! </a:t>
            </a:r>
          </a:p>
          <a:p>
            <a:pPr algn="r"/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3DF080-BF14-71D7-F91E-D7E30FD419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606" y="1950720"/>
            <a:ext cx="3783559" cy="577938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A769085-6733-0F10-8BB2-941355249E7C}"/>
              </a:ext>
            </a:extLst>
          </p:cNvPr>
          <p:cNvGrpSpPr/>
          <p:nvPr/>
        </p:nvGrpSpPr>
        <p:grpSpPr>
          <a:xfrm>
            <a:off x="-24275" y="4837718"/>
            <a:ext cx="8779156" cy="2256568"/>
            <a:chOff x="-24275" y="5013144"/>
            <a:chExt cx="8779156" cy="2256568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737B17A-8329-866F-E3DE-97926470B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24275" y="5013144"/>
              <a:ext cx="8779156" cy="22565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09283FF-C8F5-C8C0-660D-9232C422B8A0}"/>
                </a:ext>
              </a:extLst>
            </p:cNvPr>
            <p:cNvSpPr txBox="1"/>
            <p:nvPr/>
          </p:nvSpPr>
          <p:spPr>
            <a:xfrm>
              <a:off x="1723108" y="5824884"/>
              <a:ext cx="4607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Mit der App kann </a:t>
              </a:r>
              <a:r>
                <a:rPr lang="de-DE" b="1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jede Person, zu jeder Zeit </a:t>
              </a:r>
              <a:br>
                <a:rPr lang="de-DE" b="1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de-DE" b="1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und an jedem Ort</a:t>
              </a:r>
              <a:r>
                <a:rPr lang="de-DE" dirty="0">
                  <a:solidFill>
                    <a:srgbClr val="D4B78C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eine Kleingruppe leiten!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EDE94DFA-C790-DAB8-E8F6-696F125D0337}"/>
                </a:ext>
              </a:extLst>
            </p:cNvPr>
            <p:cNvGrpSpPr/>
            <p:nvPr/>
          </p:nvGrpSpPr>
          <p:grpSpPr>
            <a:xfrm>
              <a:off x="864454" y="5350293"/>
              <a:ext cx="945622" cy="976092"/>
              <a:chOff x="180187" y="5053026"/>
              <a:chExt cx="945622" cy="976092"/>
            </a:xfrm>
          </p:grpSpPr>
          <p:pic>
            <p:nvPicPr>
              <p:cNvPr id="19" name="Grafik 18" descr="Marke Häkchen mit einfarbiger Füllung">
                <a:extLst>
                  <a:ext uri="{FF2B5EF4-FFF2-40B4-BE49-F238E27FC236}">
                    <a16:creationId xmlns:a16="http://schemas.microsoft.com/office/drawing/2014/main" id="{4C89C809-4A37-8C29-42A5-25248208F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80187" y="505302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013534F7-6D2F-0268-9400-46D59053E25C}"/>
                  </a:ext>
                </a:extLst>
              </p:cNvPr>
              <p:cNvSpPr/>
              <p:nvPr/>
            </p:nvSpPr>
            <p:spPr>
              <a:xfrm rot="19282856">
                <a:off x="198486" y="5068167"/>
                <a:ext cx="927323" cy="9609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de-DE" sz="5400" dirty="0">
                    <a:ln w="0">
                      <a:solidFill>
                        <a:srgbClr val="D7B789"/>
                      </a:solidFill>
                    </a:ln>
                    <a:solidFill>
                      <a:srgbClr val="D4B78C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FeedYourself :verspricht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33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387" y="-79428"/>
            <a:ext cx="13594660" cy="77809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6F374D-DF8C-4457-BE3E-62CABBE8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0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8000" dirty="0">
                <a:solidFill>
                  <a:srgbClr val="D1BB8F"/>
                </a:solidFill>
                <a:latin typeface="Abraham" panose="02000500000000000000" pitchFamily="2" charset="0"/>
              </a:rPr>
              <a:t>Das </a:t>
            </a:r>
            <a:r>
              <a:rPr lang="de-DE" sz="8000" dirty="0">
                <a:solidFill>
                  <a:schemeClr val="bg1"/>
                </a:solidFill>
                <a:latin typeface="Abraham" panose="02000500000000000000" pitchFamily="2" charset="0"/>
              </a:rPr>
              <a:t>Team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6C20BAA-98A8-4F9E-910B-E473C871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879" y="2016847"/>
            <a:ext cx="1854354" cy="33046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Robin Zimmerman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F83536-2F87-6946-A90B-C3ABF3C91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293" y="4850305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DBC02AC2-BD4B-4037-992C-DB71CD4C1C49}"/>
              </a:ext>
            </a:extLst>
          </p:cNvPr>
          <p:cNvSpPr txBox="1">
            <a:spLocks/>
          </p:cNvSpPr>
          <p:nvPr/>
        </p:nvSpPr>
        <p:spPr>
          <a:xfrm>
            <a:off x="9173210" y="2032861"/>
            <a:ext cx="1466232" cy="3032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Joshua Nilles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426AC73-B3B8-2C4D-B179-F1D7A73EF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878" y="2416875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8F652FF-00BC-2042-BA07-91620589A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9081" y="2402233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916BBB46-CEF0-2F48-B234-4F21274749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350" y="2420932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D9C20E7D-3C52-408C-8488-5BE08CCDCAFC}"/>
              </a:ext>
            </a:extLst>
          </p:cNvPr>
          <p:cNvSpPr txBox="1">
            <a:spLocks/>
          </p:cNvSpPr>
          <p:nvPr/>
        </p:nvSpPr>
        <p:spPr>
          <a:xfrm>
            <a:off x="1765663" y="2072245"/>
            <a:ext cx="1477823" cy="289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Philipp Kruse</a:t>
            </a:r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421B1406-F2F4-43FC-98B0-BA90AFC46D20}"/>
              </a:ext>
            </a:extLst>
          </p:cNvPr>
          <p:cNvSpPr txBox="1">
            <a:spLocks/>
          </p:cNvSpPr>
          <p:nvPr/>
        </p:nvSpPr>
        <p:spPr>
          <a:xfrm>
            <a:off x="9089081" y="4490921"/>
            <a:ext cx="1633729" cy="3032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Lukas Heising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74F08F59-B6F1-46B9-A6B8-9DEDC4C514C3}"/>
              </a:ext>
            </a:extLst>
          </p:cNvPr>
          <p:cNvSpPr txBox="1">
            <a:spLocks/>
          </p:cNvSpPr>
          <p:nvPr/>
        </p:nvSpPr>
        <p:spPr>
          <a:xfrm>
            <a:off x="3445463" y="2032861"/>
            <a:ext cx="1633729" cy="3032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Detlef </a:t>
            </a:r>
            <a:r>
              <a:rPr lang="de-DE" sz="1600" dirty="0" err="1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Kühlein</a:t>
            </a:r>
            <a:endParaRPr lang="de-DE" sz="1600" dirty="0">
              <a:solidFill>
                <a:srgbClr val="F1F4D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1600" dirty="0">
              <a:solidFill>
                <a:srgbClr val="F1F4D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CF79D35-E3F8-42AF-BD50-29040165D9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822" y="2420932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8CF0F5C5-59D7-49C2-BC3A-D348B8BCB69A}"/>
              </a:ext>
            </a:extLst>
          </p:cNvPr>
          <p:cNvSpPr txBox="1">
            <a:spLocks/>
          </p:cNvSpPr>
          <p:nvPr/>
        </p:nvSpPr>
        <p:spPr>
          <a:xfrm>
            <a:off x="1737018" y="4490920"/>
            <a:ext cx="1535112" cy="303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Frank Renner</a:t>
            </a:r>
          </a:p>
        </p:txBody>
      </p:sp>
      <p:pic>
        <p:nvPicPr>
          <p:cNvPr id="50" name="Grafik 49" descr="Ein Bild, das Person, Mann, drinnen, darstellend enthält.&#10;&#10;Automatisch generierte Beschreibung">
            <a:extLst>
              <a:ext uri="{FF2B5EF4-FFF2-40B4-BE49-F238E27FC236}">
                <a16:creationId xmlns:a16="http://schemas.microsoft.com/office/drawing/2014/main" id="{6AAF0AC1-0722-354F-B781-5969159826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9081" y="4867311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A0FDCFE-118D-D642-84D2-2B2F16A1B0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293" y="2402233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344B098B-E45B-41D4-B564-59E4EBFDA563}"/>
              </a:ext>
            </a:extLst>
          </p:cNvPr>
          <p:cNvSpPr txBox="1">
            <a:spLocks/>
          </p:cNvSpPr>
          <p:nvPr/>
        </p:nvSpPr>
        <p:spPr>
          <a:xfrm>
            <a:off x="5281171" y="2024008"/>
            <a:ext cx="1633730" cy="32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Manuel </a:t>
            </a:r>
            <a:r>
              <a:rPr lang="de-DE" sz="1600" dirty="0" err="1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Gräßlin</a:t>
            </a:r>
            <a:endParaRPr lang="de-DE" sz="1600" dirty="0">
              <a:solidFill>
                <a:srgbClr val="F1F4D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1D067A0-A3FF-8587-815E-29643916F62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822" y="4850305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C5F64C59-D57E-6D0A-1260-0C3DE9B6E649}"/>
              </a:ext>
            </a:extLst>
          </p:cNvPr>
          <p:cNvSpPr txBox="1">
            <a:spLocks/>
          </p:cNvSpPr>
          <p:nvPr/>
        </p:nvSpPr>
        <p:spPr>
          <a:xfrm>
            <a:off x="3487834" y="4471898"/>
            <a:ext cx="1772207" cy="303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Ruben Sommer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B4CBA55-2B2A-59A0-4D8D-59A4BC5EE5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630" y="4867311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sp>
        <p:nvSpPr>
          <p:cNvPr id="30" name="Inhaltsplatzhalter 6">
            <a:extLst>
              <a:ext uri="{FF2B5EF4-FFF2-40B4-BE49-F238E27FC236}">
                <a16:creationId xmlns:a16="http://schemas.microsoft.com/office/drawing/2014/main" id="{8A59677B-4094-708D-9D14-89591159D256}"/>
              </a:ext>
            </a:extLst>
          </p:cNvPr>
          <p:cNvSpPr txBox="1">
            <a:spLocks/>
          </p:cNvSpPr>
          <p:nvPr/>
        </p:nvSpPr>
        <p:spPr>
          <a:xfrm>
            <a:off x="5328771" y="4490921"/>
            <a:ext cx="1772207" cy="303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Elke König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330262C3-09BE-D039-7C14-5E67442EEDE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0" t="2893" r="17865" b="12845"/>
          <a:stretch/>
        </p:blipFill>
        <p:spPr>
          <a:xfrm>
            <a:off x="7238438" y="4850305"/>
            <a:ext cx="1634490" cy="1634490"/>
          </a:xfrm>
          <a:prstGeom prst="ellipse">
            <a:avLst/>
          </a:prstGeom>
          <a:ln w="63500" cap="rnd">
            <a:noFill/>
            <a:prstDash val="dash"/>
          </a:ln>
          <a:effectLst/>
        </p:spPr>
      </p:pic>
      <p:sp>
        <p:nvSpPr>
          <p:cNvPr id="40" name="Inhaltsplatzhalter 6">
            <a:extLst>
              <a:ext uri="{FF2B5EF4-FFF2-40B4-BE49-F238E27FC236}">
                <a16:creationId xmlns:a16="http://schemas.microsoft.com/office/drawing/2014/main" id="{B60D90CC-F600-A26E-1666-8277DC3A00BA}"/>
              </a:ext>
            </a:extLst>
          </p:cNvPr>
          <p:cNvSpPr txBox="1">
            <a:spLocks/>
          </p:cNvSpPr>
          <p:nvPr/>
        </p:nvSpPr>
        <p:spPr>
          <a:xfrm>
            <a:off x="7238438" y="4471898"/>
            <a:ext cx="1772207" cy="303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1F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Joachim Kestner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525BA5-2741-5899-438B-66034E83EA9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567" y="-3957"/>
            <a:ext cx="1118867" cy="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66791"/>
            <a:ext cx="12318521" cy="57086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77564" y="1127632"/>
            <a:ext cx="5941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>
                    <a:lumMod val="50000"/>
                  </a:schemeClr>
                </a:solidFill>
                <a:latin typeface="Abraham Stamp Stamp" panose="02000500000000000000" pitchFamily="2" charset="0"/>
              </a:rPr>
              <a:t>Geistlichen Hunger?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77564" y="2224443"/>
            <a:ext cx="39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BCA98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Lerne die App kurz kennen!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F8FCA60-85B9-B84B-BC8F-94164C81F9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626" y="366701"/>
            <a:ext cx="3958318" cy="61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3801"/>
            <a:ext cx="12192000" cy="492340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091741" y="1166842"/>
            <a:ext cx="6375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chemeClr val="bg1"/>
                </a:solidFill>
                <a:latin typeface="Abraham Stamp Stamp" panose="02000500000000000000" pitchFamily="2" charset="0"/>
              </a:rPr>
              <a:t>Die</a:t>
            </a:r>
            <a:r>
              <a:rPr lang="de-DE" sz="9600" dirty="0">
                <a:solidFill>
                  <a:srgbClr val="F0D8AC"/>
                </a:solidFill>
                <a:latin typeface="Abraham Stamp Stamp" panose="02000500000000000000" pitchFamily="2" charset="0"/>
              </a:rPr>
              <a:t> </a:t>
            </a:r>
            <a:r>
              <a:rPr lang="de-DE" sz="9600" dirty="0">
                <a:solidFill>
                  <a:srgbClr val="D4B78C"/>
                </a:solidFill>
                <a:latin typeface="Abraham Stamp Stamp" panose="02000500000000000000" pitchFamily="2" charset="0"/>
              </a:rPr>
              <a:t>Bibliothek</a:t>
            </a:r>
            <a:endParaRPr lang="de-DE" sz="9600" dirty="0">
              <a:solidFill>
                <a:schemeClr val="bg1"/>
              </a:solidFill>
              <a:latin typeface="Abraham Stamp Stamp" panose="02000500000000000000" pitchFamily="2" charset="0"/>
            </a:endParaRPr>
          </a:p>
          <a:p>
            <a:r>
              <a:rPr lang="de-DE" sz="9600" dirty="0">
                <a:solidFill>
                  <a:srgbClr val="D4B78C"/>
                </a:solidFill>
                <a:latin typeface="Abraham Stamp Stamp" panose="02000500000000000000" pitchFamily="2" charset="0"/>
              </a:rPr>
              <a:t> </a:t>
            </a:r>
          </a:p>
          <a:p>
            <a:endParaRPr lang="de-DE" sz="9600" dirty="0">
              <a:solidFill>
                <a:srgbClr val="D4B78C"/>
              </a:solidFill>
              <a:latin typeface="Abraham Stamp Stamp" panose="020005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2DC71E-FD66-41F0-B17E-DAA72EFA9EC4}"/>
              </a:ext>
            </a:extLst>
          </p:cNvPr>
          <p:cNvSpPr txBox="1"/>
          <p:nvPr/>
        </p:nvSpPr>
        <p:spPr>
          <a:xfrm>
            <a:off x="1091741" y="3039423"/>
            <a:ext cx="6630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Suche dir aus der </a:t>
            </a:r>
            <a:r>
              <a:rPr lang="de-DE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ständig wachsenden </a:t>
            </a:r>
            <a:r>
              <a:rPr lang="de-DE" sz="2000" b="1" dirty="0">
                <a:solidFill>
                  <a:srgbClr val="BCA98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FeedYourself Bibliothek</a:t>
            </a:r>
            <a:r>
              <a:rPr lang="de-DE" sz="2000" dirty="0">
                <a:solidFill>
                  <a:srgbClr val="BCA98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eine Buch oder ein Thema für das Treffen aus. </a:t>
            </a:r>
            <a:b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2000" b="1" dirty="0">
                <a:solidFill>
                  <a:srgbClr val="D4B7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Übrigens: </a:t>
            </a:r>
            <a: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Wenn du auf „mehr“ klickst, bekommst du weitere Infos zu dem Buch.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84B878-0BDC-49EA-AC57-19FBFD9855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805" y="-208124"/>
            <a:ext cx="5573967" cy="78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3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repeatCount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3666"/>
            <a:ext cx="12192000" cy="492340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458268" y="557540"/>
            <a:ext cx="8031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err="1">
                <a:solidFill>
                  <a:schemeClr val="bg1"/>
                </a:solidFill>
                <a:latin typeface="Abraham Stamp Stamp" panose="02000500000000000000" pitchFamily="2" charset="0"/>
              </a:rPr>
              <a:t>Session</a:t>
            </a:r>
            <a:r>
              <a:rPr lang="de-DE" sz="9600" dirty="0" err="1">
                <a:solidFill>
                  <a:srgbClr val="D4B78C"/>
                </a:solidFill>
                <a:latin typeface="Abraham Stamp Stamp" panose="02000500000000000000" pitchFamily="2" charset="0"/>
              </a:rPr>
              <a:t>übersicht</a:t>
            </a:r>
            <a:endParaRPr lang="de-DE" sz="9600" dirty="0">
              <a:solidFill>
                <a:schemeClr val="bg1"/>
              </a:solidFill>
              <a:latin typeface="Abraham Stamp Stamp" panose="02000500000000000000" pitchFamily="2" charset="0"/>
            </a:endParaRPr>
          </a:p>
          <a:p>
            <a:r>
              <a:rPr lang="de-DE" sz="9600" dirty="0">
                <a:solidFill>
                  <a:srgbClr val="D4B78C"/>
                </a:solidFill>
                <a:latin typeface="Abraham Stamp Stamp" panose="02000500000000000000" pitchFamily="2" charset="0"/>
              </a:rPr>
              <a:t> </a:t>
            </a:r>
          </a:p>
          <a:p>
            <a:endParaRPr lang="de-DE" sz="9600" dirty="0">
              <a:solidFill>
                <a:srgbClr val="D4B78C"/>
              </a:solidFill>
              <a:latin typeface="Abraham Stamp Stamp" panose="02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84B878-0BDC-49EA-AC57-19FBFD9855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4934" y="-139416"/>
            <a:ext cx="5628136" cy="79694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0EC91BA-4292-4F97-29E7-0B95D30CC1F4}"/>
              </a:ext>
            </a:extLst>
          </p:cNvPr>
          <p:cNvSpPr txBox="1"/>
          <p:nvPr/>
        </p:nvSpPr>
        <p:spPr>
          <a:xfrm>
            <a:off x="4458268" y="2676636"/>
            <a:ext cx="6630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der </a:t>
            </a:r>
            <a:r>
              <a:rPr lang="de-DE" sz="2000" b="1" dirty="0" err="1">
                <a:solidFill>
                  <a:srgbClr val="BCA98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Sessionübersicht</a:t>
            </a:r>
            <a:r>
              <a:rPr lang="de-DE" sz="2000" dirty="0">
                <a:solidFill>
                  <a:srgbClr val="BCA98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siehst du alle dazugehörigen Sessions. Am besten beginnt ihr mit der ersten Session.</a:t>
            </a:r>
            <a:b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2000" b="1" dirty="0">
                <a:solidFill>
                  <a:srgbClr val="BCA98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Übrigens: </a:t>
            </a:r>
            <a: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Falls du die App offline nutzen möchtest, kannst du dir die Sessions runterladen.  </a:t>
            </a:r>
          </a:p>
          <a:p>
            <a:r>
              <a:rPr lang="de-D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de-D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2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694a3-0e22-43a6-8b49-741b8bcdc859" xsi:nil="true"/>
    <lcf76f155ced4ddcb4097134ff3c332f xmlns="aca43e2f-c145-4353-a334-db6daa6509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71AFB79FC0B34EBCC4E511EF1FE85B" ma:contentTypeVersion="15" ma:contentTypeDescription="Ein neues Dokument erstellen." ma:contentTypeScope="" ma:versionID="c4729842d86d26b594a03eab0e9411a7">
  <xsd:schema xmlns:xsd="http://www.w3.org/2001/XMLSchema" xmlns:xs="http://www.w3.org/2001/XMLSchema" xmlns:p="http://schemas.microsoft.com/office/2006/metadata/properties" xmlns:ns2="aca43e2f-c145-4353-a334-db6daa650907" xmlns:ns3="f09694a3-0e22-43a6-8b49-741b8bcdc859" targetNamespace="http://schemas.microsoft.com/office/2006/metadata/properties" ma:root="true" ma:fieldsID="6491741b1186f7ec25ea9ba99ca07297" ns2:_="" ns3:_="">
    <xsd:import namespace="aca43e2f-c145-4353-a334-db6daa650907"/>
    <xsd:import namespace="f09694a3-0e22-43a6-8b49-741b8bcdc8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43e2f-c145-4353-a334-db6daa6509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b149f6c7-4af0-41ec-9b46-7caa79824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694a3-0e22-43a6-8b49-741b8bcdc8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2bb733-e295-4166-af38-d976cba60a39}" ma:internalName="TaxCatchAll" ma:showField="CatchAllData" ma:web="f09694a3-0e22-43a6-8b49-741b8bcdc8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2E018-3C1C-45DD-9E49-991B37680153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ca43e2f-c145-4353-a334-db6daa650907"/>
    <ds:schemaRef ds:uri="f09694a3-0e22-43a6-8b49-741b8bcdc859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3B6809-7678-4A53-BCE6-A22B5248B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a43e2f-c145-4353-a334-db6daa650907"/>
    <ds:schemaRef ds:uri="f09694a3-0e22-43a6-8b49-741b8bcdc8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8A6CE6-0F8D-4786-9220-A0B2F6909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Breitbild</PresentationFormat>
  <Paragraphs>91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Roboto Condensed Light</vt:lpstr>
      <vt:lpstr>Roboto Medium</vt:lpstr>
      <vt:lpstr>Calibri Light</vt:lpstr>
      <vt:lpstr>Abraham</vt:lpstr>
      <vt:lpstr>Calibri</vt:lpstr>
      <vt:lpstr>Roboto</vt:lpstr>
      <vt:lpstr>Arial</vt:lpstr>
      <vt:lpstr>Abraham Stamp Stamp</vt:lpstr>
      <vt:lpstr>Milestone Script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Team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Heising</dc:creator>
  <cp:lastModifiedBy>Robin Zimmerman</cp:lastModifiedBy>
  <cp:revision>62</cp:revision>
  <dcterms:created xsi:type="dcterms:W3CDTF">2021-03-17T14:01:02Z</dcterms:created>
  <dcterms:modified xsi:type="dcterms:W3CDTF">2025-08-05T07:51:12Z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0x0101007D71AFB79FC0B34EBCC4E511EF1FE85B</vt:lpwstr>
  </property>
  <property fmtid="{D5CDD505-2E9C-101B-9397-08002B2CF9AE}" pid="3" name="MediaServiceImageTags">
    <vt:lpwstr/>
  </property>
</Properties>
</file>